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4"/>
    <p:restoredTop sz="91168"/>
  </p:normalViewPr>
  <p:slideViewPr>
    <p:cSldViewPr snapToGrid="0" snapToObjects="1" showGuides="1">
      <p:cViewPr>
        <p:scale>
          <a:sx n="65" d="100"/>
          <a:sy n="65" d="100"/>
        </p:scale>
        <p:origin x="816" y="1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32666-8A72-7B4A-A57D-C6A01DBBAC2B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BB29F-6958-0D4D-9BA6-955E5C67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BB29F-6958-0D4D-9BA6-955E5C67C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06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E75A-0971-1649-952E-1A014FBEC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A7574-C811-C346-B0C5-8D3336FB5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97A22-0681-2E4B-A327-FA039309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F48B-1D1A-F444-ABA3-9EBD9139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3F01C-A5FD-9B46-B127-FB0C02D5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7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CDC-7553-174C-90F1-F5C02B1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CB7C-DF5E-1845-8334-71A3BFD3E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7C1-C9FB-3843-9B43-D3F652F3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D1DFA-CFF8-1344-893F-5AD8332B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3631A-C655-6C4E-B266-A7D47A19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31E34-88FA-7B47-97A1-EFC6EDA68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E3157-E170-4E43-93D8-C5C6CFC5B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426BC-3564-D24B-B772-0A3E983C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D877-72F3-9745-B716-97E854CD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6F89-378D-C648-AE60-6D01B566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8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1220-CAA2-3C4C-9A5B-8B9F4602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7B5D-CC35-1144-8CC8-5A50F27D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F5B01-62A8-2C4D-B3EC-F2D0F5D1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D6AA-62C9-634E-9804-5B4B43C3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C499A-B5A5-8946-83C3-FABF55B7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38F1-E71F-B342-87AA-C6BBDB9C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54F5-3DBD-6049-851E-663C5BC2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ED89-A569-7A45-80F1-4680F89D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00E3-238C-AE44-9367-30793262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3E2E-74F1-CD47-8803-7521A645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163B-CE1F-EB4D-B284-0ACBAFB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0DC5-EDB9-7D44-B4C9-0670113D6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FAF4D-C9A1-4E44-AE23-10DC06A49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9D4FD-D15F-4649-8369-167DFC9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2964F-D8E3-E243-ACBA-A273174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5274-E832-C140-A859-C27567DA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1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7FDE-624D-5546-B74B-94B68ECA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2D3E-784D-034C-B104-D19E6DFF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7DC34-AFE4-C046-98F1-91AD13A22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068B1-3634-4847-8C1E-15F6059D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5E7F-40FF-6347-875B-CA9160F9B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6D3D1-F31D-C640-BD9A-91569745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78E19-F4D3-CF45-868F-4128AF33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DE5E-A32D-0347-B996-052E4FF2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3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D909-776E-B649-AD2E-8C1B98E7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6D59F-AEC6-7340-A5CC-CA8A4628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4EDAC-40F8-AA4B-B2F4-CC90FD05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C7A8F-6447-FA49-9B02-B7B4D43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8ABB2-370D-4E4E-B0BA-4B80E5C9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9D0FF-7654-4541-8793-AED7EE21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AB653-AD79-BC41-8F83-B066E190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694A-660E-6D46-8418-CCF793FB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85B1-159D-D849-AD20-4DFCAEA73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43F2-F6BC-0441-B4B7-2743DD64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B6FB2-62B5-F34B-8CF2-D23D782B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F7BD-7300-1D42-B034-D842850F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32A58-69C0-F94A-AA34-317598D7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4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4E85-4E11-9947-996A-71B960A4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4B888-3579-ED4F-A964-9A417EC1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B3172-BF1D-A848-A9F1-F996B4105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206BC-73F0-4342-8C12-B07BC335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E80A-FB57-544F-B57A-827490F6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39A36-9AFE-EC4E-877D-10DF4B8B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2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CA042-77EE-F04D-AEBD-19A59822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407F1-416A-DA45-99BF-99BA5CEA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A2A6D-5A6E-B341-80D1-F2C2CA8A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0F59-30B2-A244-82E6-F72AD64CDDF7}" type="datetimeFigureOut">
              <a:rPr lang="en-US" smtClean="0"/>
              <a:t>3/22/19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B7F7D-C214-5F47-94E8-566240A6F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DF28-03CB-7445-80FA-7D0B28E2A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2C8-05BB-4840-99CD-CED3260CE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Ohm’s Law in 5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698F-D8DF-A443-9154-8C8E2254A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DB521-49E6-2C40-B04A-CF04654F5A3A}"/>
              </a:ext>
            </a:extLst>
          </p:cNvPr>
          <p:cNvSpPr txBox="1">
            <a:spLocks/>
          </p:cNvSpPr>
          <p:nvPr/>
        </p:nvSpPr>
        <p:spPr>
          <a:xfrm>
            <a:off x="720090" y="4064000"/>
            <a:ext cx="103174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V = IR</a:t>
            </a:r>
          </a:p>
          <a:p>
            <a:r>
              <a:rPr lang="en-US" i="1" dirty="0"/>
              <a:t>Voltage =  Current*Resistance</a:t>
            </a:r>
          </a:p>
        </p:txBody>
      </p:sp>
    </p:spTree>
    <p:extLst>
      <p:ext uri="{BB962C8B-B14F-4D97-AF65-F5344CB8AC3E}">
        <p14:creationId xmlns:p14="http://schemas.microsoft.com/office/powerpoint/2010/main" val="2742804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 do anything with this a voltage, even pass it to memory, we need to convert it from an analog voltage to a form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411C-A94E-7A4D-BEBE-11559218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1721" y="1690688"/>
            <a:ext cx="7112000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0C9EB4-6DFF-8B4E-9B71-DF9DAEAC84E7}"/>
              </a:ext>
            </a:extLst>
          </p:cNvPr>
          <p:cNvSpPr txBox="1"/>
          <p:nvPr/>
        </p:nvSpPr>
        <p:spPr>
          <a:xfrm>
            <a:off x="251237" y="2416086"/>
            <a:ext cx="4472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Analog signals are </a:t>
            </a:r>
            <a:r>
              <a:rPr lang="en-US" sz="3600" b="1" i="1" dirty="0"/>
              <a:t>continuous</a:t>
            </a:r>
          </a:p>
          <a:p>
            <a:endParaRPr lang="en-US" sz="3600" i="1" dirty="0"/>
          </a:p>
          <a:p>
            <a:r>
              <a:rPr lang="en-US" sz="3600" dirty="0"/>
              <a:t>I.e. their </a:t>
            </a:r>
            <a:r>
              <a:rPr lang="en-US" sz="3600" b="1" i="1" dirty="0"/>
              <a:t>resolution</a:t>
            </a:r>
            <a:r>
              <a:rPr lang="en-US" sz="3600" dirty="0"/>
              <a:t> is infinite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27512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We can’t really measure a signal to infinite resolution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411C-A94E-7A4D-BEBE-11559218A45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1721" y="1690688"/>
            <a:ext cx="7112000" cy="533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0C9EB4-6DFF-8B4E-9B71-DF9DAEAC84E7}"/>
              </a:ext>
            </a:extLst>
          </p:cNvPr>
          <p:cNvSpPr txBox="1"/>
          <p:nvPr/>
        </p:nvSpPr>
        <p:spPr>
          <a:xfrm>
            <a:off x="128656" y="2095530"/>
            <a:ext cx="4472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Digitizing a signal means </a:t>
            </a:r>
            <a:r>
              <a:rPr lang="en-US" sz="3600" b="1" i="1" dirty="0"/>
              <a:t>discretizing </a:t>
            </a:r>
            <a:r>
              <a:rPr lang="en-US" sz="3600" dirty="0"/>
              <a:t>the </a:t>
            </a:r>
            <a:r>
              <a:rPr lang="en-US" sz="3600" b="1" i="1" dirty="0"/>
              <a:t>continuous </a:t>
            </a:r>
            <a:r>
              <a:rPr lang="en-US" sz="3600" dirty="0"/>
              <a:t>analog signal</a:t>
            </a:r>
          </a:p>
          <a:p>
            <a:endParaRPr lang="en-US" sz="3600" i="1" dirty="0"/>
          </a:p>
          <a:p>
            <a:r>
              <a:rPr lang="en-US" sz="3600" dirty="0"/>
              <a:t>We specify the </a:t>
            </a:r>
            <a:r>
              <a:rPr lang="en-US" sz="3600" b="1" i="1" dirty="0"/>
              <a:t>resolution</a:t>
            </a:r>
            <a:r>
              <a:rPr lang="en-US" sz="3600" b="1" dirty="0"/>
              <a:t> </a:t>
            </a:r>
            <a:r>
              <a:rPr lang="en-US" sz="3600" dirty="0"/>
              <a:t> of this discretization in </a:t>
            </a:r>
            <a:r>
              <a:rPr lang="en-US" sz="3600" b="1" i="1" dirty="0"/>
              <a:t>bits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65364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84496" cy="1325563"/>
          </a:xfrm>
        </p:spPr>
        <p:txBody>
          <a:bodyPr>
            <a:normAutofit/>
          </a:bodyPr>
          <a:lstStyle/>
          <a:p>
            <a:r>
              <a:rPr lang="en-US" dirty="0"/>
              <a:t>Our input voltage range is discretized to 2^(</a:t>
            </a:r>
            <a:r>
              <a:rPr lang="en-US" dirty="0" err="1"/>
              <a:t>nbits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01D66C-BCA5-3C44-B2FA-882C2B1CDDD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6690"/>
            <a:ext cx="8070574" cy="60529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2F3190-FBE6-7A4D-ADF1-25E450260815}"/>
              </a:ext>
            </a:extLst>
          </p:cNvPr>
          <p:cNvSpPr txBox="1"/>
          <p:nvPr/>
        </p:nvSpPr>
        <p:spPr>
          <a:xfrm>
            <a:off x="7719391" y="1690688"/>
            <a:ext cx="44726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</a:t>
            </a:r>
            <a:r>
              <a:rPr lang="en-US" sz="3600" dirty="0" err="1"/>
              <a:t>V_range</a:t>
            </a:r>
            <a:r>
              <a:rPr lang="en-US" sz="3600" dirty="0"/>
              <a:t> is 5V, this 5V gets broken into…</a:t>
            </a:r>
          </a:p>
          <a:p>
            <a:endParaRPr lang="en-US" sz="3600" dirty="0"/>
          </a:p>
          <a:p>
            <a:r>
              <a:rPr lang="en-US" sz="3600" dirty="0"/>
              <a:t>2^4 = 16</a:t>
            </a:r>
          </a:p>
          <a:p>
            <a:r>
              <a:rPr lang="en-US" sz="3600" dirty="0"/>
              <a:t>2^8 = 256</a:t>
            </a:r>
          </a:p>
          <a:p>
            <a:r>
              <a:rPr lang="en-US" sz="3600" dirty="0"/>
              <a:t>2^12 = 4096</a:t>
            </a:r>
          </a:p>
          <a:p>
            <a:r>
              <a:rPr lang="en-US" sz="3600" dirty="0"/>
              <a:t>2^16 = 65536</a:t>
            </a:r>
          </a:p>
          <a:p>
            <a:endParaRPr lang="en-US" sz="3600" dirty="0"/>
          </a:p>
          <a:p>
            <a:r>
              <a:rPr lang="en-US" sz="3600" dirty="0"/>
              <a:t>… possible values</a:t>
            </a:r>
          </a:p>
          <a:p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4888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828EED-4FE9-3D44-9CFF-D99FF8C6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26690"/>
            <a:ext cx="8070573" cy="5947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784496" cy="1325563"/>
          </a:xfrm>
        </p:spPr>
        <p:txBody>
          <a:bodyPr>
            <a:normAutofit/>
          </a:bodyPr>
          <a:lstStyle/>
          <a:p>
            <a:r>
              <a:rPr lang="en-US" dirty="0"/>
              <a:t>We have to zoom in pretty far to see the discretization at higher resolutions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2F3190-FBE6-7A4D-ADF1-25E450260815}"/>
              </a:ext>
            </a:extLst>
          </p:cNvPr>
          <p:cNvSpPr txBox="1"/>
          <p:nvPr/>
        </p:nvSpPr>
        <p:spPr>
          <a:xfrm>
            <a:off x="7480852" y="3976688"/>
            <a:ext cx="4472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16 bit still looks almost continuous</a:t>
            </a:r>
          </a:p>
        </p:txBody>
      </p:sp>
    </p:spTree>
    <p:extLst>
      <p:ext uri="{BB962C8B-B14F-4D97-AF65-F5344CB8AC3E}">
        <p14:creationId xmlns:p14="http://schemas.microsoft.com/office/powerpoint/2010/main" val="47799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circuit is like a slide (sort of)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9EF4-5FE3-8B42-9FFB-970109F8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32" y="2651360"/>
            <a:ext cx="9734136" cy="261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0FE59-08C9-C245-BCBB-B3E29A80C90D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0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riders are like units of </a:t>
            </a:r>
            <a:r>
              <a:rPr lang="en-US" i="1" dirty="0"/>
              <a:t>Charge (Q)</a:t>
            </a:r>
            <a:br>
              <a:rPr lang="en-US" dirty="0"/>
            </a:br>
            <a:r>
              <a:rPr lang="en-US" dirty="0"/>
              <a:t>The height is like </a:t>
            </a:r>
            <a:r>
              <a:rPr lang="en-US" i="1" dirty="0"/>
              <a:t>Voltage (V)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8DBB-0AE8-A94D-B57D-FBB38771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1228"/>
            <a:ext cx="12192000" cy="253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12D93-7074-3141-B2BC-53EE7E7475C1}"/>
              </a:ext>
            </a:extLst>
          </p:cNvPr>
          <p:cNvSpPr txBox="1"/>
          <p:nvPr/>
        </p:nvSpPr>
        <p:spPr>
          <a:xfrm>
            <a:off x="304800" y="4114800"/>
            <a:ext cx="316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75B1C-47A3-4A46-A973-912BE4749F1A}"/>
              </a:ext>
            </a:extLst>
          </p:cNvPr>
          <p:cNvSpPr txBox="1"/>
          <p:nvPr/>
        </p:nvSpPr>
        <p:spPr>
          <a:xfrm>
            <a:off x="2951018" y="3613271"/>
            <a:ext cx="3593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9D7DF-D96F-B043-9829-A3B525787935}"/>
              </a:ext>
            </a:extLst>
          </p:cNvPr>
          <p:cNvSpPr txBox="1"/>
          <p:nvPr/>
        </p:nvSpPr>
        <p:spPr>
          <a:xfrm>
            <a:off x="0" y="5275817"/>
            <a:ext cx="872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(Q), measured in Coulombs (C), an SI base unit, essentially the number of electrons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D3D45-05EA-634F-8800-1DF35B4F148A}"/>
              </a:ext>
            </a:extLst>
          </p:cNvPr>
          <p:cNvSpPr txBox="1"/>
          <p:nvPr/>
        </p:nvSpPr>
        <p:spPr>
          <a:xfrm>
            <a:off x="0" y="5726668"/>
            <a:ext cx="903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(V), measured in Volts (V), units J/C, the amount of work each unit charge is capable of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F3D15-993C-CF44-A35B-67D964233F08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21CC9D-25F6-0746-83A0-2B34153B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095"/>
            <a:ext cx="12192000" cy="2730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Current (I)</a:t>
            </a:r>
            <a:r>
              <a:rPr lang="en-US" dirty="0"/>
              <a:t> is the rate of rider flow,</a:t>
            </a:r>
            <a:br>
              <a:rPr lang="en-US" dirty="0"/>
            </a:br>
            <a:r>
              <a:rPr lang="en-US" dirty="0"/>
              <a:t>A “short circuit” is like a ladder with no slide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F1079-A591-6242-B0CC-B6A13CC22BD7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92BE7-84FD-7C43-858B-5E720CEEA412}"/>
              </a:ext>
            </a:extLst>
          </p:cNvPr>
          <p:cNvSpPr txBox="1"/>
          <p:nvPr/>
        </p:nvSpPr>
        <p:spPr>
          <a:xfrm>
            <a:off x="0" y="5653007"/>
            <a:ext cx="70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(I), measured in Amperes (A), units C/s, the rate of flow of charge</a:t>
            </a:r>
          </a:p>
        </p:txBody>
      </p:sp>
    </p:spTree>
    <p:extLst>
      <p:ext uri="{BB962C8B-B14F-4D97-AF65-F5344CB8AC3E}">
        <p14:creationId xmlns:p14="http://schemas.microsoft.com/office/powerpoint/2010/main" val="344441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ED97E-9A93-F947-AF26-D643D5480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577"/>
            <a:ext cx="12192000" cy="313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1860" cy="1325563"/>
          </a:xfrm>
        </p:spPr>
        <p:txBody>
          <a:bodyPr/>
          <a:lstStyle/>
          <a:p>
            <a:r>
              <a:rPr lang="en-US" dirty="0"/>
              <a:t>And finally, </a:t>
            </a:r>
            <a:r>
              <a:rPr lang="en-US" i="1" dirty="0"/>
              <a:t>Resistance (R) </a:t>
            </a:r>
            <a:r>
              <a:rPr lang="en-US" dirty="0"/>
              <a:t>is like the run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62B11-D139-054E-808B-8A23F4970524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F2507-8107-CC4B-AF85-C7506B110B39}"/>
              </a:ext>
            </a:extLst>
          </p:cNvPr>
          <p:cNvSpPr txBox="1"/>
          <p:nvPr/>
        </p:nvSpPr>
        <p:spPr>
          <a:xfrm>
            <a:off x="0" y="5710157"/>
            <a:ext cx="1004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 (R), measured in Ohms (Ω), units A/V, a measure of the obstruction to flow of charge of a body </a:t>
            </a:r>
          </a:p>
        </p:txBody>
      </p:sp>
    </p:spTree>
    <p:extLst>
      <p:ext uri="{BB962C8B-B14F-4D97-AF65-F5344CB8AC3E}">
        <p14:creationId xmlns:p14="http://schemas.microsoft.com/office/powerpoint/2010/main" val="355391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voltage V, applied to resistor R, will cause charge to flow from higher V to lower V with current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F4260-F06B-6D43-97CE-43645445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16" y="1526886"/>
            <a:ext cx="1814945" cy="5822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D350A1-A0C3-6540-A0ED-7C7A27C916B4}"/>
              </a:ext>
            </a:extLst>
          </p:cNvPr>
          <p:cNvCxnSpPr/>
          <p:nvPr/>
        </p:nvCxnSpPr>
        <p:spPr>
          <a:xfrm>
            <a:off x="7177635" y="2574156"/>
            <a:ext cx="0" cy="36118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682477-6DE5-C148-BF04-ED26550DF875}"/>
              </a:ext>
            </a:extLst>
          </p:cNvPr>
          <p:cNvSpPr txBox="1"/>
          <p:nvPr/>
        </p:nvSpPr>
        <p:spPr>
          <a:xfrm>
            <a:off x="6490090" y="3655489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F6F92-B534-B847-AFC7-E409EAA0E0A9}"/>
              </a:ext>
            </a:extLst>
          </p:cNvPr>
          <p:cNvSpPr txBox="1"/>
          <p:nvPr/>
        </p:nvSpPr>
        <p:spPr>
          <a:xfrm>
            <a:off x="9015911" y="5752535"/>
            <a:ext cx="340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“Ground” symbol, a shorthand for 0 Volts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E5F6D-F57D-154D-89EC-05EF50C1536C}"/>
              </a:ext>
            </a:extLst>
          </p:cNvPr>
          <p:cNvSpPr txBox="1"/>
          <p:nvPr/>
        </p:nvSpPr>
        <p:spPr>
          <a:xfrm>
            <a:off x="3108029" y="3228767"/>
            <a:ext cx="3400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 = IR</a:t>
            </a:r>
          </a:p>
          <a:p>
            <a:endParaRPr lang="en-US" sz="4400" dirty="0"/>
          </a:p>
          <a:p>
            <a:r>
              <a:rPr lang="en-US" sz="4400" dirty="0"/>
              <a:t>I = V/R</a:t>
            </a:r>
          </a:p>
          <a:p>
            <a:endParaRPr lang="en-US" sz="4400" dirty="0"/>
          </a:p>
          <a:p>
            <a:r>
              <a:rPr lang="en-US" sz="4400" dirty="0"/>
              <a:t>R = V/I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BF9B9-1D54-3A4E-B063-A62E1E13F060}"/>
              </a:ext>
            </a:extLst>
          </p:cNvPr>
          <p:cNvSpPr txBox="1"/>
          <p:nvPr/>
        </p:nvSpPr>
        <p:spPr>
          <a:xfrm>
            <a:off x="1660301" y="2196035"/>
            <a:ext cx="4279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V, I or R, </a:t>
            </a:r>
          </a:p>
          <a:p>
            <a:r>
              <a:rPr lang="en-US" sz="2800" dirty="0"/>
              <a:t>if we have the other 2</a:t>
            </a:r>
          </a:p>
        </p:txBody>
      </p:sp>
    </p:spTree>
    <p:extLst>
      <p:ext uri="{BB962C8B-B14F-4D97-AF65-F5344CB8AC3E}">
        <p14:creationId xmlns:p14="http://schemas.microsoft.com/office/powerpoint/2010/main" val="12656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A7C93-5A4D-9046-BD05-3AA7A70E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14" y="565794"/>
            <a:ext cx="2058266" cy="6597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voltage divider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28CD9A1-E1FF-9A47-B04E-B4A948A6EE19}"/>
              </a:ext>
            </a:extLst>
          </p:cNvPr>
          <p:cNvSpPr txBox="1"/>
          <p:nvPr/>
        </p:nvSpPr>
        <p:spPr>
          <a:xfrm>
            <a:off x="483267" y="2014374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Ohm’s law, it can be shown that: 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CE0B66AA-B932-2940-8672-22AFDA67853F}"/>
              </a:ext>
            </a:extLst>
          </p:cNvPr>
          <p:cNvSpPr/>
          <p:nvPr/>
        </p:nvSpPr>
        <p:spPr>
          <a:xfrm rot="20938945">
            <a:off x="491220" y="4251976"/>
            <a:ext cx="5867767" cy="2721656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273A-756D-D445-9F24-777B6207457F}"/>
              </a:ext>
            </a:extLst>
          </p:cNvPr>
          <p:cNvSpPr txBox="1"/>
          <p:nvPr/>
        </p:nvSpPr>
        <p:spPr>
          <a:xfrm rot="20433754">
            <a:off x="1074809" y="5145691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Ask about my derivation!!!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77C7-5208-A240-9737-415B23F65255}"/>
              </a:ext>
            </a:extLst>
          </p:cNvPr>
          <p:cNvSpPr txBox="1"/>
          <p:nvPr/>
        </p:nvSpPr>
        <p:spPr>
          <a:xfrm>
            <a:off x="9267186" y="3705336"/>
            <a:ext cx="340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R</a:t>
            </a:r>
            <a:r>
              <a:rPr lang="en-US" sz="3600" baseline="-25000" dirty="0"/>
              <a:t>2</a:t>
            </a:r>
            <a:r>
              <a:rPr lang="en-US" sz="3600" dirty="0"/>
              <a:t> = R</a:t>
            </a:r>
            <a:r>
              <a:rPr lang="en-US" sz="3600" baseline="-25000" dirty="0"/>
              <a:t>1</a:t>
            </a:r>
            <a:r>
              <a:rPr lang="en-US" sz="3600" dirty="0"/>
              <a:t>, </a:t>
            </a:r>
          </a:p>
          <a:p>
            <a:r>
              <a:rPr lang="en-US" sz="3600" dirty="0"/>
              <a:t>V</a:t>
            </a:r>
            <a:r>
              <a:rPr lang="en-US" sz="3600" baseline="-25000" dirty="0"/>
              <a:t>2</a:t>
            </a:r>
            <a:r>
              <a:rPr lang="en-US" sz="3600" dirty="0"/>
              <a:t> = V</a:t>
            </a:r>
            <a:r>
              <a:rPr lang="en-US" sz="3600" baseline="-25000" dirty="0"/>
              <a:t>1</a:t>
            </a:r>
            <a:r>
              <a:rPr lang="en-US" sz="3600" dirty="0"/>
              <a:t>/2 </a:t>
            </a:r>
          </a:p>
        </p:txBody>
      </p:sp>
    </p:spTree>
    <p:extLst>
      <p:ext uri="{BB962C8B-B14F-4D97-AF65-F5344CB8AC3E}">
        <p14:creationId xmlns:p14="http://schemas.microsoft.com/office/powerpoint/2010/main" val="9596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7D2DA-29BC-6A4F-9D17-4D74D9DD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4" y="135259"/>
            <a:ext cx="2246300" cy="6848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063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“</a:t>
            </a:r>
            <a:r>
              <a:rPr lang="en-US" i="1" dirty="0"/>
              <a:t>Thermistor”</a:t>
            </a:r>
            <a:r>
              <a:rPr lang="en-US" dirty="0"/>
              <a:t> is a </a:t>
            </a:r>
            <a:r>
              <a:rPr lang="en-US" i="1" dirty="0"/>
              <a:t>Resistor</a:t>
            </a:r>
            <a:r>
              <a:rPr lang="en-US" dirty="0"/>
              <a:t> whose </a:t>
            </a:r>
            <a:r>
              <a:rPr lang="en-US" i="1" dirty="0"/>
              <a:t>Resistance </a:t>
            </a:r>
            <a:r>
              <a:rPr lang="en-US" dirty="0"/>
              <a:t>varies with </a:t>
            </a:r>
            <a:r>
              <a:rPr lang="en-US" i="1" dirty="0"/>
              <a:t>Temperature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l="-714" r="-2143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44BDAD-A9F0-874C-819A-F71EFCD2962C}"/>
              </a:ext>
            </a:extLst>
          </p:cNvPr>
          <p:cNvSpPr txBox="1"/>
          <p:nvPr/>
        </p:nvSpPr>
        <p:spPr>
          <a:xfrm>
            <a:off x="8727590" y="131370"/>
            <a:ext cx="3903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cc</a:t>
            </a:r>
            <a:r>
              <a:rPr lang="en-US" sz="2800" dirty="0"/>
              <a:t> is shorthand for a fixed power supply voltage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DF56-6C4A-3D42-B18A-42711D9737A2}"/>
              </a:ext>
            </a:extLst>
          </p:cNvPr>
          <p:cNvSpPr txBox="1"/>
          <p:nvPr/>
        </p:nvSpPr>
        <p:spPr>
          <a:xfrm>
            <a:off x="8727590" y="4474833"/>
            <a:ext cx="346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baseline="-25000" dirty="0"/>
              <a:t>T</a:t>
            </a:r>
            <a:r>
              <a:rPr lang="en-US" sz="2800" dirty="0"/>
              <a:t> is now a </a:t>
            </a:r>
            <a:r>
              <a:rPr lang="en-US" sz="2800" i="1" dirty="0"/>
              <a:t>thermistor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1C3D6-4E41-A746-B891-39D6A7A66EC6}"/>
              </a:ext>
            </a:extLst>
          </p:cNvPr>
          <p:cNvSpPr txBox="1"/>
          <p:nvPr/>
        </p:nvSpPr>
        <p:spPr>
          <a:xfrm>
            <a:off x="9456724" y="2605390"/>
            <a:ext cx="2834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sig</a:t>
            </a:r>
            <a:r>
              <a:rPr lang="en-US" sz="2800" dirty="0"/>
              <a:t> now varies with temperature,</a:t>
            </a:r>
          </a:p>
          <a:p>
            <a:r>
              <a:rPr lang="en-US" sz="2800" dirty="0"/>
              <a:t>Creating a </a:t>
            </a:r>
            <a:r>
              <a:rPr lang="en-US" sz="2800" i="1" dirty="0"/>
              <a:t>SIGNAL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DD2A4-1EB3-B94B-911A-96F024084563}"/>
              </a:ext>
            </a:extLst>
          </p:cNvPr>
          <p:cNvSpPr txBox="1"/>
          <p:nvPr/>
        </p:nvSpPr>
        <p:spPr>
          <a:xfrm>
            <a:off x="159027" y="5354824"/>
            <a:ext cx="630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we measure </a:t>
            </a:r>
            <a:r>
              <a:rPr lang="en-US" sz="3600" dirty="0" err="1"/>
              <a:t>V</a:t>
            </a:r>
            <a:r>
              <a:rPr lang="en-US" sz="3600" baseline="-25000" dirty="0" err="1"/>
              <a:t>sig</a:t>
            </a:r>
            <a:r>
              <a:rPr lang="en-US" sz="3600" dirty="0"/>
              <a:t>, we now have a temperature sensor!</a:t>
            </a:r>
          </a:p>
        </p:txBody>
      </p:sp>
    </p:spTree>
    <p:extLst>
      <p:ext uri="{BB962C8B-B14F-4D97-AF65-F5344CB8AC3E}">
        <p14:creationId xmlns:p14="http://schemas.microsoft.com/office/powerpoint/2010/main" val="2759467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2C8-05BB-4840-99CD-CED3260CE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Analog to Digital Conversion (ADC)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698F-D8DF-A443-9154-8C8E2254A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DB521-49E6-2C40-B04A-CF04654F5A3A}"/>
              </a:ext>
            </a:extLst>
          </p:cNvPr>
          <p:cNvSpPr txBox="1">
            <a:spLocks/>
          </p:cNvSpPr>
          <p:nvPr/>
        </p:nvSpPr>
        <p:spPr>
          <a:xfrm>
            <a:off x="720090" y="4064000"/>
            <a:ext cx="103174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i="1" dirty="0"/>
          </a:p>
        </p:txBody>
      </p:sp>
      <p:pic>
        <p:nvPicPr>
          <p:cNvPr id="5" name="Picture 2" descr="https://sub.allaboutcircuits.com/images/04256.png">
            <a:extLst>
              <a:ext uri="{FF2B5EF4-FFF2-40B4-BE49-F238E27FC236}">
                <a16:creationId xmlns:a16="http://schemas.microsoft.com/office/drawing/2014/main" id="{43FE5B0D-7E76-484B-9E34-D926D137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188" y="2245648"/>
            <a:ext cx="4699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525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540</Words>
  <Application>Microsoft Macintosh PowerPoint</Application>
  <PresentationFormat>Widescreen</PresentationFormat>
  <Paragraphs>65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Ohm’s Law in 5 Minutes</vt:lpstr>
      <vt:lpstr>A circuit is like a slide (sort of)</vt:lpstr>
      <vt:lpstr>The riders are like units of Charge (Q) The height is like Voltage (V)</vt:lpstr>
      <vt:lpstr>Current (I) is the rate of rider flow, A “short circuit” is like a ladder with no slide</vt:lpstr>
      <vt:lpstr>And finally, Resistance (R) is like the run length</vt:lpstr>
      <vt:lpstr>A voltage V, applied to resistor R, will cause charge to flow from higher V to lower V with current I</vt:lpstr>
      <vt:lpstr>The voltage divider</vt:lpstr>
      <vt:lpstr>A “Thermistor” is a Resistor whose Resistance varies with Temperature</vt:lpstr>
      <vt:lpstr>Analog to Digital Conversion (ADC)</vt:lpstr>
      <vt:lpstr>To do anything with this a voltage, even pass it to memory, we need to convert it from an analog voltage to a form </vt:lpstr>
      <vt:lpstr>We can’t really measure a signal to infinite resolution</vt:lpstr>
      <vt:lpstr>Our input voltage range is discretized to 2^(nbits)</vt:lpstr>
      <vt:lpstr>We have to zoom in pretty far to see the discretization at higher resolutions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Leary</dc:creator>
  <cp:lastModifiedBy>Paul Leary</cp:lastModifiedBy>
  <cp:revision>14</cp:revision>
  <dcterms:created xsi:type="dcterms:W3CDTF">2019-03-22T16:52:50Z</dcterms:created>
  <dcterms:modified xsi:type="dcterms:W3CDTF">2019-03-22T22:49:31Z</dcterms:modified>
</cp:coreProperties>
</file>